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3" r:id="rId4"/>
    <p:sldId id="265" r:id="rId5"/>
    <p:sldId id="278" r:id="rId6"/>
    <p:sldId id="279" r:id="rId7"/>
    <p:sldId id="282" r:id="rId8"/>
    <p:sldId id="280" r:id="rId9"/>
    <p:sldId id="264" r:id="rId10"/>
    <p:sldId id="281" r:id="rId11"/>
    <p:sldId id="276" r:id="rId12"/>
    <p:sldId id="283" r:id="rId13"/>
    <p:sldId id="284" r:id="rId14"/>
    <p:sldId id="286" r:id="rId15"/>
    <p:sldId id="285" r:id="rId16"/>
    <p:sldId id="266" r:id="rId17"/>
    <p:sldId id="287" r:id="rId18"/>
    <p:sldId id="268" r:id="rId19"/>
    <p:sldId id="267" r:id="rId20"/>
    <p:sldId id="288" r:id="rId21"/>
  </p:sldIdLst>
  <p:sldSz cx="12192000" cy="6858000"/>
  <p:notesSz cx="6858000" cy="9144000"/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eg>
</file>

<file path=ppt/media/image28.jpg>
</file>

<file path=ppt/media/image29.jpg>
</file>

<file path=ppt/media/image3.jpg>
</file>

<file path=ppt/media/image30.jpg>
</file>

<file path=ppt/media/image31.jpg>
</file>

<file path=ppt/media/image32.pn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jpeg>
</file>

<file path=ppt/media/image43.jpg>
</file>

<file path=ppt/media/image44.jpg>
</file>

<file path=ppt/media/image45.tmp>
</file>

<file path=ppt/media/image46.tmp>
</file>

<file path=ppt/media/image47.jpg>
</file>

<file path=ppt/media/image48.jpg>
</file>

<file path=ppt/media/image49.jpg>
</file>

<file path=ppt/media/image5.jpeg>
</file>

<file path=ppt/media/image50.jpg>
</file>

<file path=ppt/media/image51.tmp>
</file>

<file path=ppt/media/image52.jpg>
</file>

<file path=ppt/media/image53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DBC47C-2DD6-43E5-93F5-E3521D7E73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A9914D8-E536-4128-8C0E-F2D4813A1E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9AFBAE-70E5-4917-90F0-196854ED3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2B8728-2873-469F-95BA-FAF5324B9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2A4D5E-7762-4867-AB20-6B5860CB3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007452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60D962-02DE-4A51-8A6B-87BD778D1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5E04934-5A62-4372-816A-4067482D1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1D28CAE-F742-4DCE-BF12-968315527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190EF6-A944-4595-8014-C99C0D24B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3A1D18-68D1-4449-A4EA-CE8846BF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17866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2E2EF64-6421-4AE5-84B7-BE8C001F2A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7CB0BD1-5BF0-499A-9A92-10376ED60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C43AB7-BEDC-4C69-B847-B4CA20C62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7719DB-C972-4CEC-B773-BB641DF49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EF28FF-0AF0-423C-97A4-6B143C1CC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175041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A4221E-66DA-4ABD-AF29-8E3978AD3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962C2D-D071-49CF-97FA-62092F878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C9FF96-69DD-4E99-83D9-1C7BC3847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E24967F-D08B-4A20-A26A-1809B3FB3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9965A3-31DD-433D-BC41-E0A9AB313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015655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DE2461-66A4-408C-9114-20DCDA82A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346C5E0-35CF-4160-86A7-70AA28EB6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9C79BB-0D9A-4FB0-AD7B-F309CFCEB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43BC44-0ADB-4841-AFC3-7671B89D2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D0094F-FA65-4DA8-871E-24CE4FD76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730823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C4FEDD-B934-4D7E-8B7B-7D02B57C2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66895B-F3E7-4CD5-8598-71252C18D4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82CFC3D-2D94-4807-AF0C-9F4191D62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86831D1-552C-4B79-AE27-68492B5E3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DDBE628-992C-4ABD-AB5A-9FF6A2ED8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CFDF239-9996-4A97-BD25-011B31348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698104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7DC23C-3EA4-491E-87E2-BC135757F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FD55FA-046F-4536-B836-F950F8BBE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F436686-D58A-4759-B0EC-890CD68810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974D4FC-22BA-420E-A41B-C9109E59C0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CB796AD-BBD9-4FFA-AF13-0ED0470198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F44A2F4-78AC-41FF-88C0-A1C1E2F8D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021DE6C-44EC-4CF1-A475-3DADEAF23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A4368EA-9B7B-44BC-A51B-50B4A028C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4023792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827830-750B-47EE-9DE4-FBF90E3F4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98C37D5-4D52-4964-AB68-62C6A492B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FF2BF76-4E01-4E8C-8DCE-BE954F16A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6A1A18C-FEB5-4057-93CA-36647200C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54240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20DC7ED-C9AA-4FC8-8431-1BB4C78F7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64F5347-3188-4A2F-B5B9-2395D5C15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F3CADD-AF31-482F-B51A-34A0D76D8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72640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9F9B64-DA67-4040-B80E-E7278A27B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1AE9ED-9978-4F30-A385-213C9BD76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8F299C-B4A3-4603-9E93-0CE5FA513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37F501F-01BD-4589-A3F3-0364CA4E7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98BE064-9367-4CB0-B360-DE597C481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F774396-A0CC-4AF1-B7AF-6EACF51C2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627229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12E456-9BA3-47E5-AD67-6B68E3F54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55CA56B-BFD9-45D8-87E1-9DF6AD1743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E46AF48-45CB-4237-812E-C465DA65B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A528730-72F8-4810-B959-B269DCDE8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9EB4F50-0110-40EE-9698-6997B4FB9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9E3E46-EF55-4B89-8AAE-85E11C8A4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4205372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527E35-8F3C-43F9-B718-121F72633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E017F7F-B22C-47DD-B5D1-868467259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F536906-D97A-4198-BD56-CF788EEBA8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8B467-9C9D-4E29-AE08-572D385E97B7}" type="datetimeFigureOut">
              <a:rPr lang="ru-KZ" smtClean="0"/>
              <a:t>16.11.2022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FBCDF3-0792-4F9F-8F0B-FF0A4E9379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7F05D6-5448-4C00-8886-8A415A1F65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23E05C-82C8-4DD2-AAB5-C9CAA262DAC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03833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jpeg"/><Relationship Id="rId4" Type="http://schemas.openxmlformats.org/officeDocument/2006/relationships/image" Target="../media/image2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jpg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g"/><Relationship Id="rId4" Type="http://schemas.openxmlformats.org/officeDocument/2006/relationships/image" Target="../media/image3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JPG"/><Relationship Id="rId4" Type="http://schemas.openxmlformats.org/officeDocument/2006/relationships/image" Target="../media/image3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7" Type="http://schemas.openxmlformats.org/officeDocument/2006/relationships/image" Target="../media/image46.tm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tmp"/><Relationship Id="rId5" Type="http://schemas.openxmlformats.org/officeDocument/2006/relationships/image" Target="../media/image44.jpg"/><Relationship Id="rId4" Type="http://schemas.openxmlformats.org/officeDocument/2006/relationships/image" Target="../media/image4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jpg"/><Relationship Id="rId4" Type="http://schemas.openxmlformats.org/officeDocument/2006/relationships/image" Target="../media/image4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jpg"/><Relationship Id="rId4" Type="http://schemas.openxmlformats.org/officeDocument/2006/relationships/image" Target="../media/image51.tm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16.jpg"/><Relationship Id="rId7" Type="http://schemas.openxmlformats.org/officeDocument/2006/relationships/image" Target="../media/image2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849C21-54C2-46D9-BB74-8993DF5972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400E74A-A114-4721-8698-94DABFAAA8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EB56F9D-BCA3-4996-AF4A-2C3FD219EC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D4DDF74-3E43-470D-B03C-539FB0B1A345}"/>
              </a:ext>
            </a:extLst>
          </p:cNvPr>
          <p:cNvSpPr/>
          <p:nvPr/>
        </p:nvSpPr>
        <p:spPr>
          <a:xfrm>
            <a:off x="4021667" y="5494866"/>
            <a:ext cx="5257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cap="all" dirty="0">
                <a:solidFill>
                  <a:schemeClr val="bg1"/>
                </a:solidFill>
                <a:latin typeface="Open Sans"/>
              </a:rPr>
              <a:t>«</a:t>
            </a:r>
            <a:r>
              <a:rPr lang="ru-RU" sz="2400" b="1" cap="all" dirty="0" err="1">
                <a:solidFill>
                  <a:schemeClr val="bg1"/>
                </a:solidFill>
                <a:latin typeface="Open Sans"/>
              </a:rPr>
              <a:t>Әке</a:t>
            </a:r>
            <a:r>
              <a:rPr lang="ru-RU" sz="2400" b="1" cap="all" dirty="0">
                <a:solidFill>
                  <a:schemeClr val="bg1"/>
                </a:solidFill>
                <a:latin typeface="Open Sans"/>
              </a:rPr>
              <a:t> </a:t>
            </a:r>
            <a:r>
              <a:rPr lang="ru-RU" sz="2400" b="1" cap="all" dirty="0" err="1">
                <a:solidFill>
                  <a:schemeClr val="bg1"/>
                </a:solidFill>
                <a:latin typeface="Open Sans"/>
              </a:rPr>
              <a:t>жүрегі</a:t>
            </a:r>
            <a:r>
              <a:rPr lang="ru-RU" sz="2400" b="1" cap="all" dirty="0">
                <a:solidFill>
                  <a:schemeClr val="bg1"/>
                </a:solidFill>
                <a:latin typeface="Open Sans"/>
              </a:rPr>
              <a:t> </a:t>
            </a:r>
            <a:r>
              <a:rPr lang="ru-RU" sz="2400" b="1" cap="all" dirty="0" err="1">
                <a:solidFill>
                  <a:schemeClr val="bg1"/>
                </a:solidFill>
                <a:latin typeface="Open Sans"/>
              </a:rPr>
              <a:t>таудан</a:t>
            </a:r>
            <a:r>
              <a:rPr lang="ru-RU" sz="2400" b="1" cap="all" dirty="0">
                <a:solidFill>
                  <a:schemeClr val="bg1"/>
                </a:solidFill>
                <a:latin typeface="Open Sans"/>
              </a:rPr>
              <a:t> </a:t>
            </a:r>
            <a:r>
              <a:rPr lang="ru-RU" sz="2400" b="1" cap="all" dirty="0" err="1">
                <a:solidFill>
                  <a:schemeClr val="bg1"/>
                </a:solidFill>
                <a:latin typeface="Open Sans"/>
              </a:rPr>
              <a:t>үлкен</a:t>
            </a:r>
            <a:r>
              <a:rPr lang="ru-RU" sz="2400" b="1" cap="all" dirty="0">
                <a:solidFill>
                  <a:schemeClr val="bg1"/>
                </a:solidFill>
                <a:latin typeface="Open Sans"/>
              </a:rPr>
              <a:t>,</a:t>
            </a:r>
            <a:br>
              <a:rPr lang="ru-RU" sz="2400" b="1" cap="all" dirty="0">
                <a:solidFill>
                  <a:schemeClr val="bg1"/>
                </a:solidFill>
              </a:rPr>
            </a:br>
            <a:r>
              <a:rPr lang="ru-RU" sz="2400" b="1" cap="all" dirty="0">
                <a:solidFill>
                  <a:schemeClr val="bg1"/>
                </a:solidFill>
                <a:latin typeface="Open Sans"/>
              </a:rPr>
              <a:t>Ана </a:t>
            </a:r>
            <a:r>
              <a:rPr lang="ru-RU" sz="2400" b="1" cap="all" dirty="0" err="1">
                <a:solidFill>
                  <a:schemeClr val="bg1"/>
                </a:solidFill>
                <a:latin typeface="Open Sans"/>
              </a:rPr>
              <a:t>жүрегі</a:t>
            </a:r>
            <a:r>
              <a:rPr lang="ru-RU" sz="2400" b="1" cap="all" dirty="0">
                <a:solidFill>
                  <a:schemeClr val="bg1"/>
                </a:solidFill>
                <a:latin typeface="Open Sans"/>
              </a:rPr>
              <a:t> </a:t>
            </a:r>
            <a:r>
              <a:rPr lang="ru-RU" sz="2400" b="1" cap="all" dirty="0" err="1">
                <a:solidFill>
                  <a:schemeClr val="bg1"/>
                </a:solidFill>
                <a:latin typeface="Open Sans"/>
              </a:rPr>
              <a:t>теңізден</a:t>
            </a:r>
            <a:r>
              <a:rPr lang="ru-RU" sz="2400" b="1" cap="all" dirty="0">
                <a:solidFill>
                  <a:schemeClr val="bg1"/>
                </a:solidFill>
                <a:latin typeface="Open Sans"/>
              </a:rPr>
              <a:t> </a:t>
            </a:r>
            <a:r>
              <a:rPr lang="ru-RU" sz="2400" b="1" cap="all" dirty="0" err="1">
                <a:solidFill>
                  <a:schemeClr val="bg1"/>
                </a:solidFill>
                <a:latin typeface="Open Sans"/>
              </a:rPr>
              <a:t>терең</a:t>
            </a:r>
            <a:r>
              <a:rPr lang="ru-RU" sz="2400" b="1" cap="all" dirty="0">
                <a:solidFill>
                  <a:schemeClr val="bg1"/>
                </a:solidFill>
                <a:latin typeface="Open Sans"/>
              </a:rPr>
              <a:t>»</a:t>
            </a:r>
            <a:endParaRPr lang="ru-KZ" sz="2400" b="1" cap="al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649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066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304800" y="1469547"/>
            <a:ext cx="1169428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 региональные и республиканские форумы отцов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007536D-499E-43D5-9000-7B9CF8BDF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4387" y="3848055"/>
            <a:ext cx="3930099" cy="279872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EE2E8F3-1641-4D5A-8E23-7C6B816455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27" y="1992966"/>
            <a:ext cx="6516427" cy="4653815"/>
          </a:xfrm>
          <a:prstGeom prst="rect">
            <a:avLst/>
          </a:prstGeom>
        </p:spPr>
      </p:pic>
      <p:pic>
        <p:nvPicPr>
          <p:cNvPr id="11" name="Picture 7">
            <a:extLst>
              <a:ext uri="{FF2B5EF4-FFF2-40B4-BE49-F238E27FC236}">
                <a16:creationId xmlns:a16="http://schemas.microsoft.com/office/drawing/2014/main" id="{16A83C6A-59D8-4334-9879-234E1E34A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0692" y="1469547"/>
            <a:ext cx="3063020" cy="2221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87018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340360" y="1429280"/>
            <a:ext cx="1132852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600" b="1" cap="all" dirty="0">
                <a:latin typeface="Arial" panose="020B0604020202020204" pitchFamily="34" charset="0"/>
                <a:cs typeface="Arial" panose="020B0604020202020204" pitchFamily="34" charset="0"/>
              </a:rPr>
              <a:t>ПРОЕКТЫ</a:t>
            </a:r>
            <a:r>
              <a:rPr lang="en-US" altLang="ru-RU" sz="3600" b="1" cap="all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88B70D7-7005-41F5-AFCD-8C1412214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7" y="2459349"/>
            <a:ext cx="3513189" cy="351318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682C11D-505A-454D-B1C4-9A4F1E7D33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6143" y="1573850"/>
            <a:ext cx="3513189" cy="24139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DA01DAD-56E4-401E-AB82-68BE1709AB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6143" y="4266635"/>
            <a:ext cx="3536958" cy="221025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93E5DFF-E1A5-46C6-9B65-C1AD67966F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6816" y="2627924"/>
            <a:ext cx="3513189" cy="35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948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340360" y="1429280"/>
            <a:ext cx="1132852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600" b="1" cap="all" dirty="0">
                <a:latin typeface="Arial" panose="020B0604020202020204" pitchFamily="34" charset="0"/>
                <a:cs typeface="Arial" panose="020B0604020202020204" pitchFamily="34" charset="0"/>
              </a:rPr>
              <a:t>ПРОЕКТЫ</a:t>
            </a:r>
            <a:r>
              <a:rPr lang="en-US" altLang="ru-RU" sz="3600" b="1" cap="all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9D3EAED-75EE-4C30-B062-909094B39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7916" y="1421708"/>
            <a:ext cx="3293716" cy="521724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CF3B060-7C1D-4F6F-BBAC-60F2D7A36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670" y="2346161"/>
            <a:ext cx="2800136" cy="429279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45178CC-24D6-4F28-B0F0-B474D37F6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4562" y="1540593"/>
            <a:ext cx="3823771" cy="509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338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340360" y="1429280"/>
            <a:ext cx="113285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en-US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66DA2B0-6EF1-48B2-8712-E99E8ED51B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1" r="1613" b="19017"/>
          <a:stretch/>
        </p:blipFill>
        <p:spPr>
          <a:xfrm>
            <a:off x="340360" y="2154012"/>
            <a:ext cx="6085840" cy="379117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CEA85B9-BE2D-4CBC-ADDD-6A3047F763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151" y="2154012"/>
            <a:ext cx="5024785" cy="376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669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340360" y="1429280"/>
            <a:ext cx="113285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en-US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F0E434E-7EA1-45D4-B9EA-BC9CFE184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44" y="1890945"/>
            <a:ext cx="6407481" cy="427165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488A784-7215-400E-AE1E-A05ECBDE6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7240" y="4152105"/>
            <a:ext cx="3829845" cy="255323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5DDF787-A61A-49B3-B2E3-BB89A6A015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7240" y="1478228"/>
            <a:ext cx="3829845" cy="2553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892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340360" y="1429280"/>
            <a:ext cx="113285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en-US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E603AB5-0278-45F4-998D-AF7AC9B4BE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47" y="2179191"/>
            <a:ext cx="5714999" cy="367233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FE5CD52-1E27-4B63-93A6-33ED73E208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806" y="2179191"/>
            <a:ext cx="5612641" cy="367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67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670560" y="2055813"/>
            <a:ext cx="113285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kk-KZ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02FC71B-568E-4976-9A76-A6F900CA4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18" y="1492838"/>
            <a:ext cx="4637816" cy="247108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C1A038D-3F15-4BF8-B529-122D50502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918" y="4061752"/>
            <a:ext cx="4637816" cy="260681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BAFB4A1-187C-4904-A883-E3DBAF32E0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2967" y="2160012"/>
            <a:ext cx="2931721" cy="415110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CDF73F3-F8CC-4417-98A3-C3B89EDD2F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1338" y="3746501"/>
            <a:ext cx="3248662" cy="300928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42AF1EB-F99B-476F-84BE-C62C6840C5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81338" y="1373196"/>
            <a:ext cx="2685170" cy="223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4692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670560" y="2055813"/>
            <a:ext cx="113285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kk-KZ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38E5A44-8D2F-4B3F-B211-BF9EC5113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5800"/>
            <a:ext cx="5931652" cy="396234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6508FA0-D47C-46DA-996B-6009E85285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743" y="3312798"/>
            <a:ext cx="4894457" cy="3269497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099BCBD-8BFB-45CE-8E27-754B765737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0743" y="1461387"/>
            <a:ext cx="3158638" cy="174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41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79880FC-CD3B-4A82-9ACC-88E8A04AE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01" y="1678842"/>
            <a:ext cx="3399912" cy="481403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0919389-4276-431F-B57A-FB8BE5AB1A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8" t="-1" r="65085" b="-27"/>
          <a:stretch/>
        </p:blipFill>
        <p:spPr>
          <a:xfrm>
            <a:off x="4307283" y="1654950"/>
            <a:ext cx="2140454" cy="474234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98BBDF1-4F8C-4834-9AEC-393136659B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4491" y="1595524"/>
            <a:ext cx="5043979" cy="481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712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670560" y="2055813"/>
            <a:ext cx="11328528" cy="59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4000" b="1" cap="all" dirty="0">
                <a:latin typeface="Arial" panose="020B0604020202020204" pitchFamily="34" charset="0"/>
                <a:cs typeface="Arial" panose="020B0604020202020204" pitchFamily="34" charset="0"/>
              </a:rPr>
              <a:t>Проблемы</a:t>
            </a:r>
            <a:r>
              <a:rPr lang="en-US" altLang="ru-RU" sz="4000" b="1" cap="all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Отцы в разводе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ОТЦЫ – ОДИНОЧКИ </a:t>
            </a:r>
            <a:endParaRPr lang="en-US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ВЫПЛАТА АЛИМЕНТОВ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Семейно-бытовое насилие</a:t>
            </a: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СУДЕБНЫЕ ДЕЛА  </a:t>
            </a: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СУИЦИДЫ СРЕДИ ДЕТЕЙ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kk-KZ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9DF0559-133A-4BF7-81F2-D60EA5F5F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906" y="2531216"/>
            <a:ext cx="5999890" cy="293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95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670560" y="2055813"/>
            <a:ext cx="11328528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k-KZ" altLang="ru-RU" sz="2000" b="1" cap="all" dirty="0">
                <a:latin typeface="Arial" panose="020B0604020202020204" pitchFamily="34" charset="0"/>
                <a:cs typeface="Arial" panose="020B0604020202020204" pitchFamily="34" charset="0"/>
              </a:rPr>
              <a:t>2012 - общественное объединение  </a:t>
            </a:r>
            <a:r>
              <a:rPr lang="ru-RU" altLang="ru-RU" sz="2000" b="1" cap="all" dirty="0"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kk-KZ" altLang="ru-RU" sz="2000" b="1" cap="all" dirty="0">
                <a:latin typeface="Arial" panose="020B0604020202020204" pitchFamily="34" charset="0"/>
                <a:cs typeface="Arial" panose="020B0604020202020204" pitchFamily="34" charset="0"/>
              </a:rPr>
              <a:t>союз отцов</a:t>
            </a:r>
            <a:r>
              <a:rPr lang="ru-RU" altLang="ru-RU" sz="2000" b="1" cap="all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  <a:p>
            <a:endParaRPr lang="ru-RU" altLang="ru-RU" sz="2000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altLang="ru-RU" sz="2000" b="1" cap="all" dirty="0">
                <a:latin typeface="Arial" panose="020B0604020202020204" pitchFamily="34" charset="0"/>
                <a:cs typeface="Arial" panose="020B0604020202020204" pitchFamily="34" charset="0"/>
              </a:rPr>
              <a:t>Основатель – куаныш  </a:t>
            </a:r>
            <a:r>
              <a:rPr lang="ru-RU" altLang="ru-RU" sz="2000" b="1" cap="all" dirty="0" err="1">
                <a:latin typeface="Arial" panose="020B0604020202020204" pitchFamily="34" charset="0"/>
                <a:cs typeface="Arial" panose="020B0604020202020204" pitchFamily="34" charset="0"/>
              </a:rPr>
              <a:t>джуматаев</a:t>
            </a:r>
            <a:r>
              <a:rPr lang="ru-RU" altLang="ru-RU" sz="2000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ru-RU" altLang="ru-RU" sz="2000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sz="2000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altLang="ru-RU" sz="2000" b="1" cap="all" dirty="0">
                <a:latin typeface="Arial" panose="020B0604020202020204" pitchFamily="34" charset="0"/>
                <a:cs typeface="Arial" panose="020B0604020202020204" pitchFamily="34" charset="0"/>
              </a:rPr>
              <a:t>2020 - республиканское </a:t>
            </a:r>
            <a:r>
              <a:rPr lang="kk-KZ" altLang="ru-RU" sz="2000" b="1" cap="all" dirty="0">
                <a:latin typeface="Arial" panose="020B0604020202020204" pitchFamily="34" charset="0"/>
                <a:cs typeface="Arial" panose="020B0604020202020204" pitchFamily="34" charset="0"/>
              </a:rPr>
              <a:t>общественное Объединение</a:t>
            </a:r>
          </a:p>
          <a:p>
            <a:endParaRPr lang="kk-KZ" altLang="ru-RU" sz="2000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k-KZ" altLang="ru-RU" sz="2000" b="1" cap="all" dirty="0">
                <a:latin typeface="Arial" panose="020B0604020202020204" pitchFamily="34" charset="0"/>
                <a:cs typeface="Arial" panose="020B0604020202020204" pitchFamily="34" charset="0"/>
              </a:rPr>
              <a:t>9 филиалов по казахстану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k-KZ" altLang="ru-RU" sz="2000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k-KZ" altLang="ru-RU" sz="2000" b="1" cap="all" dirty="0">
                <a:latin typeface="Arial" panose="020B0604020202020204" pitchFamily="34" charset="0"/>
                <a:cs typeface="Arial" panose="020B0604020202020204" pitchFamily="34" charset="0"/>
              </a:rPr>
              <a:t>Более 100 активных отцов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k-KZ" altLang="ru-RU" sz="2000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k-KZ" altLang="ru-RU" sz="2000" b="1" cap="all" dirty="0">
                <a:latin typeface="Arial" panose="020B0604020202020204" pitchFamily="34" charset="0"/>
                <a:cs typeface="Arial" panose="020B0604020202020204" pitchFamily="34" charset="0"/>
              </a:rPr>
              <a:t>Более 1000 вовлеченных отцов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k-KZ" altLang="ru-RU" b="1" cap="all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Объект 18">
            <a:extLst>
              <a:ext uri="{FF2B5EF4-FFF2-40B4-BE49-F238E27FC236}">
                <a16:creationId xmlns:a16="http://schemas.microsoft.com/office/drawing/2014/main" id="{A3D94B1F-BE37-49A9-B0F4-62BFC14042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4327">
            <a:off x="9197478" y="1589105"/>
            <a:ext cx="2497163" cy="280930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C795DA4-116B-4876-A2A2-ED51B3867F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00037">
            <a:off x="8744252" y="4296820"/>
            <a:ext cx="3120899" cy="20755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94FB459-24E0-4900-93A2-2737DA316C2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924137">
            <a:off x="5965303" y="4226799"/>
            <a:ext cx="3144608" cy="209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69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1625600" y="2269066"/>
            <a:ext cx="8187267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ru-RU" sz="7200" b="1" cap="all" dirty="0">
                <a:latin typeface="Arial" panose="020B0604020202020204" pitchFamily="34" charset="0"/>
                <a:cs typeface="Arial" panose="020B0604020202020204" pitchFamily="34" charset="0"/>
              </a:rPr>
              <a:t>10% своего времени </a:t>
            </a:r>
          </a:p>
          <a:p>
            <a:pPr algn="ctr"/>
            <a:r>
              <a:rPr lang="ru-RU" altLang="ru-RU" sz="7200" b="1" cap="all" dirty="0">
                <a:latin typeface="Arial" panose="020B0604020202020204" pitchFamily="34" charset="0"/>
                <a:cs typeface="Arial" panose="020B0604020202020204" pitchFamily="34" charset="0"/>
              </a:rPr>
              <a:t>Спасибо!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kk-KZ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9377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1830494" y="2055813"/>
            <a:ext cx="10515601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k-KZ" altLang="ru-RU" sz="3600" b="1" cap="all" dirty="0">
                <a:latin typeface="Arial" panose="020B0604020202020204" pitchFamily="34" charset="0"/>
                <a:cs typeface="Arial" panose="020B0604020202020204" pitchFamily="34" charset="0"/>
              </a:rPr>
              <a:t>Цели общества</a:t>
            </a:r>
            <a:r>
              <a:rPr lang="en-US" altLang="ru-RU" sz="3600" b="1" cap="all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Содействие Развитию института отцовства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повышение роли отца в семье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Укрепление традиционных семейных ценностей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k-KZ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Совместное воспитание и обучение детей </a:t>
            </a: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Продвижение идеи осознанного отцовства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Защита прав детей и отцов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k-KZ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1582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711073" y="1822020"/>
            <a:ext cx="1132852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600" b="1" cap="all" dirty="0">
                <a:latin typeface="Arial" panose="020B0604020202020204" pitchFamily="34" charset="0"/>
                <a:cs typeface="Arial" panose="020B0604020202020204" pitchFamily="34" charset="0"/>
              </a:rPr>
              <a:t>Мы – обычные Отцы! </a:t>
            </a:r>
            <a:r>
              <a:rPr lang="en-US" altLang="ru-RU" sz="3600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Многодетные отцы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Молодые отцы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Отцы, воспитывающие особого ребенка</a:t>
            </a: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Отцы, воспитывающий ребенка самостоятельно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Отцы, воспитывающий усыновленного ребенка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Отцы – пенсионеры (дедушки)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k-KZ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8597DB7-C63C-48AF-B90F-EDFF7A5A9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1384" y="1492187"/>
            <a:ext cx="4058856" cy="2704847"/>
          </a:xfrm>
          <a:prstGeom prst="rect">
            <a:avLst/>
          </a:prstGeom>
        </p:spPr>
      </p:pic>
      <p:pic>
        <p:nvPicPr>
          <p:cNvPr id="10" name="Объект 2">
            <a:extLst>
              <a:ext uri="{FF2B5EF4-FFF2-40B4-BE49-F238E27FC236}">
                <a16:creationId xmlns:a16="http://schemas.microsoft.com/office/drawing/2014/main" id="{3A993E38-B470-4159-89C3-9BCC500D25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88" t="21102" r="9375" b="3869"/>
          <a:stretch/>
        </p:blipFill>
        <p:spPr>
          <a:xfrm>
            <a:off x="8105039" y="4269099"/>
            <a:ext cx="3782162" cy="220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139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304800" y="1469547"/>
            <a:ext cx="116942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Советы отцов при школах </a:t>
            </a:r>
          </a:p>
          <a:p>
            <a:pPr algn="ctr"/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Совместно с </a:t>
            </a:r>
            <a:r>
              <a:rPr lang="ru-RU" altLang="ru-RU" b="1" cap="all" dirty="0" err="1">
                <a:latin typeface="Arial" panose="020B0604020202020204" pitchFamily="34" charset="0"/>
                <a:cs typeface="Arial" panose="020B0604020202020204" pitchFamily="34" charset="0"/>
              </a:rPr>
              <a:t>моф</a:t>
            </a: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«</a:t>
            </a:r>
            <a:r>
              <a:rPr lang="ru-RU" altLang="ru-RU" b="1" cap="all" dirty="0" err="1">
                <a:latin typeface="Arial" panose="020B0604020202020204" pitchFamily="34" charset="0"/>
                <a:cs typeface="Arial" panose="020B0604020202020204" pitchFamily="34" charset="0"/>
              </a:rPr>
              <a:t>Білім</a:t>
            </a:r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– инновация» И их партнерами</a:t>
            </a: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2A95597-9062-49AA-A2C1-396F5DF20C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780" y="2246382"/>
            <a:ext cx="5864428" cy="4398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889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304800" y="1469547"/>
            <a:ext cx="1169428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				     Ежегодная неделя отцов  </a:t>
            </a: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19511DE8-9FBC-4DCE-9C93-27FECF72E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765" y="1976406"/>
            <a:ext cx="3772058" cy="4633868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8168ABD7-B686-4875-851F-3ACA78C0C3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0252" y="1983174"/>
            <a:ext cx="3651495" cy="4564369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33D088A1-14DD-44EF-8FA0-C5590C0DFA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" t="1573" r="4361" b="6682"/>
          <a:stretch/>
        </p:blipFill>
        <p:spPr>
          <a:xfrm>
            <a:off x="8143321" y="1983174"/>
            <a:ext cx="3743879" cy="456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804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304800" y="1469547"/>
            <a:ext cx="1169428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				     Ежегодная неделя отцов  </a:t>
            </a: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BB2E6AE-89A3-40CD-A2CC-60E138DDA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54" y="4339811"/>
            <a:ext cx="3885604" cy="242850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97D3346-6113-4B42-B9FB-5C3B72A60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354" y="1840756"/>
            <a:ext cx="3527892" cy="234898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4BA3433-D904-4DCC-AB6F-6589A6DF4B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7175" y="2409378"/>
            <a:ext cx="3848789" cy="384878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808EDAB-0B9A-4F6D-B826-05DB274E5F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2353" y="2218140"/>
            <a:ext cx="3570427" cy="406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565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304800" y="1469547"/>
            <a:ext cx="116942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A28817C-1ED6-45BF-B04A-25BE525826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986" y="1597172"/>
            <a:ext cx="4588210" cy="252261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B2874D-B855-4FAA-B95E-AB665667C6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264" y="4248735"/>
            <a:ext cx="3307095" cy="248032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94EAB85-E768-46FF-9F06-34E37546ED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14" y="4267429"/>
            <a:ext cx="3307095" cy="2480321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4178253-3C4E-44F3-B5FD-43A04BC435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90" y="1454128"/>
            <a:ext cx="3575951" cy="2681963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4ABDA04F-2158-4178-872D-83CE1D64A6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759" y="4232798"/>
            <a:ext cx="3307095" cy="2480321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86434A9E-A849-4896-A5FF-A189691798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870" y="1466217"/>
            <a:ext cx="3575951" cy="268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99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D21EB-BE29-4275-AAFA-B47AA174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37CE99-8D6E-4134-B200-65B0F7303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-160867"/>
            <a:ext cx="12191998" cy="6858000"/>
          </a:xfr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4F7DB4-AE04-43D8-9F3A-E79B51463BC9}"/>
              </a:ext>
            </a:extLst>
          </p:cNvPr>
          <p:cNvSpPr/>
          <p:nvPr/>
        </p:nvSpPr>
        <p:spPr>
          <a:xfrm>
            <a:off x="304800" y="1469547"/>
            <a:ext cx="1169428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        Советы отцов при школах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altLang="ru-RU" b="1" cap="al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k-KZ" altLang="ru-RU" b="1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F8110E4-32AB-439E-85AE-67297F6DBD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92" y="2102626"/>
            <a:ext cx="4930353" cy="369776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428783-BDA5-45FF-86B6-9CD297859A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5677" y="2136316"/>
            <a:ext cx="2810829" cy="3747772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FFF3154-7F9E-49F0-995C-8D36EFF697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945" y="1690688"/>
            <a:ext cx="3391232" cy="4521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40851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171</Words>
  <Application>Microsoft Office PowerPoint</Application>
  <PresentationFormat>Широкоэкранный</PresentationFormat>
  <Paragraphs>164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Open Sans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Султан Мусаев</dc:creator>
  <cp:lastModifiedBy>Maksutbek Aitmaganbet</cp:lastModifiedBy>
  <cp:revision>27</cp:revision>
  <dcterms:created xsi:type="dcterms:W3CDTF">2022-11-07T14:24:49Z</dcterms:created>
  <dcterms:modified xsi:type="dcterms:W3CDTF">2022-11-16T16:50:24Z</dcterms:modified>
</cp:coreProperties>
</file>

<file path=docProps/thumbnail.jpeg>
</file>